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notesMasterIdLst>
    <p:notesMasterId r:id="rId6"/>
  </p:notesMasterIdLst>
  <p:sldIdLst>
    <p:sldId id="256" r:id="rId4"/>
    <p:sldId id="282" r:id="rId5"/>
    <p:sldId id="278" r:id="rId7"/>
    <p:sldId id="279" r:id="rId8"/>
    <p:sldId id="257" r:id="rId9"/>
    <p:sldId id="258" r:id="rId10"/>
    <p:sldId id="285" r:id="rId11"/>
    <p:sldId id="270" r:id="rId12"/>
    <p:sldId id="269" r:id="rId13"/>
    <p:sldId id="283" r:id="rId14"/>
    <p:sldId id="284" r:id="rId15"/>
    <p:sldId id="262" r:id="rId16"/>
    <p:sldId id="287" r:id="rId17"/>
    <p:sldId id="259" r:id="rId18"/>
    <p:sldId id="295" r:id="rId19"/>
    <p:sldId id="297" r:id="rId20"/>
    <p:sldId id="301" r:id="rId21"/>
    <p:sldId id="298" r:id="rId22"/>
    <p:sldId id="299" r:id="rId23"/>
    <p:sldId id="300" r:id="rId24"/>
    <p:sldId id="271" r:id="rId25"/>
    <p:sldId id="263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3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D47CCA3-B824-434E-B1C0-B7638FE893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BC06E6A-9EA3-4AE7-85C3-73E2AF8183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BC06E6A-9EA3-4AE7-85C3-73E2AF8183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BC06E6A-9EA3-4AE7-85C3-73E2AF8183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69CF94B-0D6D-4034-B9C2-8487CEFCF7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63104" y="983742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grpSp>
        <p:nvGrpSpPr>
          <p:cNvPr id="10" name="Group 11"/>
          <p:cNvGrpSpPr/>
          <p:nvPr/>
        </p:nvGrpSpPr>
        <p:grpSpPr bwMode="auto">
          <a:xfrm>
            <a:off x="733426" y="5203826"/>
            <a:ext cx="5381624" cy="79374"/>
            <a:chOff x="2055030" y="1463669"/>
            <a:chExt cx="2304256" cy="544908"/>
          </a:xfrm>
        </p:grpSpPr>
        <p:sp>
          <p:nvSpPr>
            <p:cNvPr id="11" name="Rectangle 4"/>
            <p:cNvSpPr/>
            <p:nvPr/>
          </p:nvSpPr>
          <p:spPr>
            <a:xfrm>
              <a:off x="2055030" y="1463669"/>
              <a:ext cx="576217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2" name="Rectangle 6"/>
            <p:cNvSpPr/>
            <p:nvPr/>
          </p:nvSpPr>
          <p:spPr>
            <a:xfrm>
              <a:off x="2631247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3" name="Rectangle 7"/>
            <p:cNvSpPr/>
            <p:nvPr/>
          </p:nvSpPr>
          <p:spPr>
            <a:xfrm>
              <a:off x="3207463" y="1463669"/>
              <a:ext cx="575606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4" name="Rectangle 8"/>
            <p:cNvSpPr/>
            <p:nvPr/>
          </p:nvSpPr>
          <p:spPr>
            <a:xfrm>
              <a:off x="3783069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733425" y="2279988"/>
            <a:ext cx="4752975" cy="2387600"/>
          </a:xfrm>
        </p:spPr>
        <p:txBody>
          <a:bodyPr anchor="b">
            <a:normAutofit/>
          </a:bodyPr>
          <a:lstStyle>
            <a:lvl1pPr algn="l">
              <a:defRPr sz="6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33425" y="4672580"/>
            <a:ext cx="5381625" cy="460034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8DCD867B-F0FF-4DA3-B4C5-49FAB8F0F4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49C9E9E8-B457-4A51-AF29-6170E1F238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28650" y="529068"/>
            <a:ext cx="7886700" cy="5575095"/>
          </a:xfrm>
        </p:spPr>
        <p:txBody>
          <a:bodyPr anchor="ctr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32147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grpSp>
        <p:nvGrpSpPr>
          <p:cNvPr id="10" name="Group 11"/>
          <p:cNvGrpSpPr/>
          <p:nvPr/>
        </p:nvGrpSpPr>
        <p:grpSpPr bwMode="auto">
          <a:xfrm>
            <a:off x="733425" y="5203825"/>
            <a:ext cx="4489847" cy="55563"/>
            <a:chOff x="2055030" y="1463669"/>
            <a:chExt cx="2304256" cy="544908"/>
          </a:xfrm>
        </p:grpSpPr>
        <p:sp>
          <p:nvSpPr>
            <p:cNvPr id="11" name="Rectangle 4"/>
            <p:cNvSpPr/>
            <p:nvPr/>
          </p:nvSpPr>
          <p:spPr>
            <a:xfrm>
              <a:off x="2055030" y="1463669"/>
              <a:ext cx="576217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2" name="Rectangle 6"/>
            <p:cNvSpPr/>
            <p:nvPr/>
          </p:nvSpPr>
          <p:spPr>
            <a:xfrm>
              <a:off x="2631247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3" name="Rectangle 7"/>
            <p:cNvSpPr/>
            <p:nvPr/>
          </p:nvSpPr>
          <p:spPr>
            <a:xfrm>
              <a:off x="3207463" y="1463669"/>
              <a:ext cx="575606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4" name="Rectangle 8"/>
            <p:cNvSpPr/>
            <p:nvPr/>
          </p:nvSpPr>
          <p:spPr>
            <a:xfrm>
              <a:off x="3783069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733425" y="2279988"/>
            <a:ext cx="4752975" cy="2387600"/>
          </a:xfrm>
        </p:spPr>
        <p:txBody>
          <a:bodyPr anchor="b"/>
          <a:lstStyle>
            <a:lvl1pPr algn="l">
              <a:defRPr sz="6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33425" y="4672580"/>
            <a:ext cx="4752975" cy="460034"/>
          </a:xfrm>
        </p:spPr>
        <p:txBody>
          <a:bodyPr/>
          <a:lstStyle>
            <a:lvl1pPr marL="0" indent="0" algn="l">
              <a:buNone/>
              <a:defRPr sz="20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CD867B-F0FF-4DA3-B4C5-49FAB8F0F41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C9E9E8-B457-4A51-AF29-6170E1F2389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67916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916" y="32543"/>
            <a:ext cx="7631906" cy="132556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 marL="0" indent="0">
              <a:lnSpc>
                <a:spcPct val="120000"/>
              </a:lnSpc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698248-B8A2-469F-A783-02A4FC1B622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DF7BBB-393F-4C6B-B756-266916FD738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32147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5" y="3120571"/>
            <a:ext cx="7019925" cy="1209675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57275" y="4357234"/>
            <a:ext cx="7019925" cy="563109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29D0DB-44BB-4595-8C4F-6AC1E9CC9DF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603608-293F-4B8F-9E32-0DC1AF321FA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67916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1711" y="0"/>
            <a:ext cx="7618112" cy="1390650"/>
          </a:xfrm>
        </p:spPr>
        <p:txBody>
          <a:bodyPr/>
          <a:lstStyle>
            <a:lvl1pPr>
              <a:defRPr b="1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 anchor="ctr"/>
          <a:lstStyle>
            <a:lvl1pPr marL="0" indent="0">
              <a:lnSpc>
                <a:spcPct val="120000"/>
              </a:lnSpc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 anchor="ctr"/>
          <a:lstStyle>
            <a:lvl1pPr marL="0" indent="0">
              <a:lnSpc>
                <a:spcPct val="120000"/>
              </a:lnSpc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lnSpc>
                <a:spcPct val="120000"/>
              </a:lnSpc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CD980-6AC0-44C5-BE5E-196BA56B23D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535D59-8D85-4651-855E-C8B6D65D722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826306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757713"/>
            <a:ext cx="3868340" cy="343194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826306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757713"/>
            <a:ext cx="3887391" cy="343194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4C58D9-5BD2-4EF7-B57D-5AFA089799A6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D435C8-98F5-4C13-8939-C0CFFBF1F03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-32147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grpSp>
        <p:nvGrpSpPr>
          <p:cNvPr id="9" name="Group 11"/>
          <p:cNvGrpSpPr/>
          <p:nvPr/>
        </p:nvGrpSpPr>
        <p:grpSpPr bwMode="auto">
          <a:xfrm>
            <a:off x="733425" y="5203825"/>
            <a:ext cx="4489847" cy="55563"/>
            <a:chOff x="2055030" y="1463669"/>
            <a:chExt cx="2304256" cy="544908"/>
          </a:xfrm>
        </p:grpSpPr>
        <p:sp>
          <p:nvSpPr>
            <p:cNvPr id="10" name="Rectangle 4"/>
            <p:cNvSpPr/>
            <p:nvPr/>
          </p:nvSpPr>
          <p:spPr>
            <a:xfrm>
              <a:off x="2055030" y="1463669"/>
              <a:ext cx="576217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1" name="Rectangle 6"/>
            <p:cNvSpPr/>
            <p:nvPr/>
          </p:nvSpPr>
          <p:spPr>
            <a:xfrm>
              <a:off x="2631247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2" name="Rectangle 7"/>
            <p:cNvSpPr/>
            <p:nvPr/>
          </p:nvSpPr>
          <p:spPr>
            <a:xfrm>
              <a:off x="3207463" y="1463669"/>
              <a:ext cx="575606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  <p:sp>
          <p:nvSpPr>
            <p:cNvPr id="13" name="Rectangle 8"/>
            <p:cNvSpPr/>
            <p:nvPr/>
          </p:nvSpPr>
          <p:spPr>
            <a:xfrm>
              <a:off x="3783069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33425" y="2585698"/>
            <a:ext cx="4752975" cy="2072139"/>
          </a:xfrm>
        </p:spPr>
        <p:txBody>
          <a:bodyPr anchor="b"/>
          <a:lstStyle>
            <a:lvl1pPr>
              <a:defRPr sz="6600" b="1"/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45F9B0-5967-4FCD-82CC-B233AEBF4B7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5C9203-89D2-4924-A4FC-4A15B71DF7F8}" type="slidenum">
              <a:rPr lang="zh-CN" altLang="en-US"/>
            </a:fld>
            <a:endParaRPr lang="zh-CN" altLang="en-US"/>
          </a:p>
        </p:txBody>
      </p:sp>
      <p:sp>
        <p:nvSpPr>
          <p:cNvPr id="16" name="副标题 2"/>
          <p:cNvSpPr>
            <a:spLocks noGrp="1"/>
          </p:cNvSpPr>
          <p:nvPr>
            <p:ph type="subTitle" idx="1"/>
          </p:nvPr>
        </p:nvSpPr>
        <p:spPr>
          <a:xfrm>
            <a:off x="733425" y="4672580"/>
            <a:ext cx="4752975" cy="460034"/>
          </a:xfrm>
        </p:spPr>
        <p:txBody>
          <a:bodyPr/>
          <a:lstStyle>
            <a:lvl1pPr marL="0" indent="0" algn="l">
              <a:buNone/>
              <a:defRPr sz="20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7916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16E6E-0B16-411C-BA3B-AFA3C6E15BE8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B42BA5-A8DF-499D-8107-AA0051FE7F3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0" y="457200"/>
            <a:ext cx="3123900" cy="16002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3888000" y="457200"/>
            <a:ext cx="46278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0" y="2057400"/>
            <a:ext cx="31239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522028" y="365125"/>
            <a:ext cx="993322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49" y="365125"/>
            <a:ext cx="674097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67917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917" y="32544"/>
            <a:ext cx="7631906" cy="1325563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C5698248-B8A2-469F-A783-02A4FC1B62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75DF7BBB-393F-4C6B-B756-266916FD73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28650" y="529067"/>
            <a:ext cx="7886700" cy="5575095"/>
          </a:xfrm>
        </p:spPr>
        <p:txBody>
          <a:bodyPr anchor="ctr"/>
          <a:lstStyle>
            <a:lvl1pPr marL="0" indent="0">
              <a:lnSpc>
                <a:spcPct val="12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32148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5" y="3120572"/>
            <a:ext cx="7019925" cy="1209675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57275" y="4357235"/>
            <a:ext cx="7019925" cy="563109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1C29D0DB-44BB-4595-8C4F-6AC1E9CC9D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4E603608-293F-4B8F-9E32-0DC1AF321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67917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1711" y="0"/>
            <a:ext cx="7618112" cy="1390650"/>
          </a:xfrm>
        </p:spPr>
        <p:txBody>
          <a:bodyPr>
            <a:normAutofit/>
          </a:bodyPr>
          <a:lstStyle>
            <a:lvl1pPr>
              <a:defRPr sz="3600" b="1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 anchor="ctr">
            <a:normAutofit/>
          </a:bodyPr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 anchor="ctr">
            <a:normAutofit/>
          </a:bodyPr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  <a:lvl2pPr marL="342900" indent="0">
              <a:lnSpc>
                <a:spcPct val="120000"/>
              </a:lnSpc>
              <a:buNone/>
              <a:defRPr sz="1500">
                <a:solidFill>
                  <a:schemeClr val="bg2">
                    <a:lumMod val="25000"/>
                  </a:schemeClr>
                </a:solidFill>
              </a:defRPr>
            </a:lvl2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A74CD980-6AC0-44C5-BE5E-196BA56B23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1C535D59-8D85-4651-855E-C8B6D65D72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826306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757714"/>
            <a:ext cx="3868340" cy="3431949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826306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757714"/>
            <a:ext cx="3887391" cy="3431949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AC4C58D9-5BD2-4EF7-B57D-5AFA089799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0ED435C8-98F5-4C13-8939-C0CFFBF1F0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-32148" y="971550"/>
            <a:ext cx="9207104" cy="546100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grpSp>
        <p:nvGrpSpPr>
          <p:cNvPr id="9" name="Group 11"/>
          <p:cNvGrpSpPr/>
          <p:nvPr/>
        </p:nvGrpSpPr>
        <p:grpSpPr bwMode="auto">
          <a:xfrm>
            <a:off x="733426" y="5203826"/>
            <a:ext cx="4489847" cy="55563"/>
            <a:chOff x="2055030" y="1463669"/>
            <a:chExt cx="2304256" cy="544908"/>
          </a:xfrm>
        </p:grpSpPr>
        <p:sp>
          <p:nvSpPr>
            <p:cNvPr id="10" name="Rectangle 4"/>
            <p:cNvSpPr/>
            <p:nvPr/>
          </p:nvSpPr>
          <p:spPr>
            <a:xfrm>
              <a:off x="2055030" y="1463669"/>
              <a:ext cx="576217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1" name="Rectangle 6"/>
            <p:cNvSpPr/>
            <p:nvPr/>
          </p:nvSpPr>
          <p:spPr>
            <a:xfrm>
              <a:off x="2631247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2" name="Rectangle 7"/>
            <p:cNvSpPr/>
            <p:nvPr/>
          </p:nvSpPr>
          <p:spPr>
            <a:xfrm>
              <a:off x="3207463" y="1463669"/>
              <a:ext cx="575606" cy="544908"/>
            </a:xfrm>
            <a:prstGeom prst="rect">
              <a:avLst/>
            </a:prstGeom>
            <a:solidFill>
              <a:srgbClr val="E34C4C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3" name="Rectangle 8"/>
            <p:cNvSpPr/>
            <p:nvPr/>
          </p:nvSpPr>
          <p:spPr>
            <a:xfrm>
              <a:off x="3783069" y="1463669"/>
              <a:ext cx="576217" cy="544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33425" y="2585698"/>
            <a:ext cx="4752975" cy="2072139"/>
          </a:xfrm>
        </p:spPr>
        <p:txBody>
          <a:bodyPr anchor="b">
            <a:normAutofit/>
          </a:bodyPr>
          <a:lstStyle>
            <a:lvl1pPr>
              <a:defRPr sz="5400" b="1"/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15D02437-23B4-4C4D-9D04-C5A4140061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79B73ADB-A5A5-4EDB-B16F-3E3AC4AB0844}" type="slidenum">
              <a:rPr lang="zh-CN" altLang="en-US" smtClean="0"/>
            </a:fld>
            <a:endParaRPr lang="zh-CN" altLang="en-US"/>
          </a:p>
        </p:txBody>
      </p:sp>
      <p:sp>
        <p:nvSpPr>
          <p:cNvPr id="16" name="副标题 2"/>
          <p:cNvSpPr>
            <a:spLocks noGrp="1"/>
          </p:cNvSpPr>
          <p:nvPr>
            <p:ph type="subTitle" idx="1"/>
          </p:nvPr>
        </p:nvSpPr>
        <p:spPr>
          <a:xfrm>
            <a:off x="733425" y="4672580"/>
            <a:ext cx="4752975" cy="460034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7917" y="0"/>
            <a:ext cx="7631906" cy="1390650"/>
          </a:xfrm>
          <a:prstGeom prst="rect">
            <a:avLst/>
          </a:prstGeom>
          <a:solidFill>
            <a:srgbClr val="EC202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B8F16E6E-0B16-411C-BA3B-AFA3C6E15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pPr>
              <a:defRPr/>
            </a:pPr>
            <a:fld id="{6EB42BA5-A8DF-499D-8107-AA0051FE7F3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711200"/>
            <a:ext cx="3196800" cy="16002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014391" y="733425"/>
            <a:ext cx="4627800" cy="54036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图片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311400"/>
            <a:ext cx="31968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522028" y="365125"/>
            <a:ext cx="993322" cy="5811838"/>
          </a:xfrm>
        </p:spPr>
        <p:txBody>
          <a:bodyPr vert="eaVert">
            <a:normAutofit/>
          </a:bodyPr>
          <a:lstStyle>
            <a:lvl1pPr>
              <a:defRPr sz="27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6740978" cy="5811838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z="1200"/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tags" Target="../tags/tag4.xml"/><Relationship Id="rId14" Type="http://schemas.openxmlformats.org/officeDocument/2006/relationships/tags" Target="../tags/tag3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5" Type="http://schemas.openxmlformats.org/officeDocument/2006/relationships/theme" Target="../theme/theme2.xml"/><Relationship Id="rId14" Type="http://schemas.openxmlformats.org/officeDocument/2006/relationships/tags" Target="../tags/tag7.xml"/><Relationship Id="rId13" Type="http://schemas.openxmlformats.org/officeDocument/2006/relationships/tags" Target="../tags/tag6.xml"/><Relationship Id="rId12" Type="http://schemas.openxmlformats.org/officeDocument/2006/relationships/tags" Target="../tags/tag5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 bwMode="auto"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5D02437-23B4-4C4D-9D04-C5A4140061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9B73ADB-A5A5-4EDB-B16F-3E3AC4AB0844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KSO_TEMPLATE" hidden="1"/>
          <p:cNvSpPr/>
          <p:nvPr>
            <p:custDataLst>
              <p:tags r:id="rId1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5pPr>
      <a:lvl6pPr marL="342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6pPr>
      <a:lvl7pPr marL="685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7pPr>
      <a:lvl8pPr marL="10287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8pPr>
      <a:lvl9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9pPr>
    </p:titleStyle>
    <p:bodyStyle>
      <a:lvl1pPr marL="171450" indent="-171450" algn="l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5F5560"/>
          </a:solidFill>
          <a:latin typeface="+mn-lt"/>
          <a:ea typeface="+mn-ea"/>
          <a:cs typeface="+mn-cs"/>
        </a:defRPr>
      </a:lvl1pPr>
      <a:lvl2pPr marL="5143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5F5560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3pPr>
      <a:lvl4pPr marL="12001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4pPr>
      <a:lvl5pPr marL="15430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5D02437-23B4-4C4D-9D04-C5A41400619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9B73ADB-A5A5-4EDB-B16F-3E3AC4AB0844}" type="slidenum">
              <a:rPr lang="zh-CN" altLang="en-US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5F5560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5F5560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rgbClr val="5F556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7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7.xml"/><Relationship Id="rId5" Type="http://schemas.openxmlformats.org/officeDocument/2006/relationships/tags" Target="../tags/tag18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2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23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24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25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26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27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28.xml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10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1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7.xml"/><Relationship Id="rId2" Type="http://schemas.openxmlformats.org/officeDocument/2006/relationships/tags" Target="../tags/tag13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14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5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6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89095" y="2454910"/>
            <a:ext cx="2926080" cy="126619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易求职</a:t>
            </a:r>
            <a:endParaRPr lang="zh-CN" altLang="en-US" sz="7200" b="1">
              <a:solidFill>
                <a:srgbClr val="0070C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335213" y="4721225"/>
            <a:ext cx="1797685" cy="47688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2400" b="1"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 Light" panose="020B0502040204020203" charset="-122"/>
                <a:ea typeface="微软雅黑 Light" panose="020B0502040204020203" charset="-122"/>
              </a:rPr>
              <a:t>BibleProject</a:t>
            </a:r>
            <a:endParaRPr lang="en-US" altLang="zh-CN" sz="2400" b="1"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583998" y="6311900"/>
            <a:ext cx="1998345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32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Brush Script MT" panose="03060802040406070304" charset="0"/>
              </a:rPr>
              <a:t>Team Lycoris</a:t>
            </a:r>
            <a:endParaRPr lang="en-US" altLang="zh-CN" sz="32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Brush Script MT" panose="0306080204040607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业务确定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185" y="2174875"/>
            <a:ext cx="9309735" cy="421386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2450" y="1546860"/>
            <a:ext cx="16179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模块</a:t>
            </a:r>
            <a:r>
              <a:rPr lang="en-US" altLang="zh-CN"/>
              <a:t>/</a:t>
            </a:r>
            <a:r>
              <a:rPr lang="zh-CN" altLang="en-US"/>
              <a:t>边界</a:t>
            </a:r>
            <a:r>
              <a:rPr lang="zh-CN" altLang="en-US"/>
              <a:t>切分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文本框 1"/>
          <p:cNvSpPr txBox="1"/>
          <p:nvPr/>
        </p:nvSpPr>
        <p:spPr>
          <a:xfrm>
            <a:off x="925513" y="542925"/>
            <a:ext cx="3322637" cy="7010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/>
            <a:r>
              <a:rPr lang="zh-CN" altLang="en-US" sz="40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功能流程</a:t>
            </a:r>
            <a:endParaRPr lang="zh-CN" altLang="en-US" sz="4000" b="1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pic>
        <p:nvPicPr>
          <p:cNvPr id="2" name="图片 1" descr="CoreServi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" y="3536950"/>
            <a:ext cx="3610610" cy="2776855"/>
          </a:xfrm>
          <a:prstGeom prst="rect">
            <a:avLst/>
          </a:prstGeom>
        </p:spPr>
      </p:pic>
      <p:pic>
        <p:nvPicPr>
          <p:cNvPr id="3" name="图片 2" descr="InputDataXisx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945" y="3715385"/>
            <a:ext cx="2874645" cy="2812415"/>
          </a:xfrm>
          <a:prstGeom prst="rect">
            <a:avLst/>
          </a:prstGeom>
        </p:spPr>
      </p:pic>
      <p:pic>
        <p:nvPicPr>
          <p:cNvPr id="6" name="图片 5" descr="ShowCompanyDetai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545" y="1422400"/>
            <a:ext cx="3060700" cy="25031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3415" y="2792730"/>
            <a:ext cx="3919855" cy="382016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09550" y="1787525"/>
            <a:ext cx="5110480" cy="17373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详细设计</a:t>
            </a:r>
            <a:endParaRPr lang="zh-CN" altLang="en-US"/>
          </a:p>
          <a:p>
            <a:r>
              <a:rPr lang="zh-CN" altLang="en-US"/>
              <a:t>每个模块功能是用来解决什么问题的</a:t>
            </a:r>
            <a:r>
              <a:rPr lang="en-US" altLang="zh-CN"/>
              <a:t>?</a:t>
            </a:r>
            <a:endParaRPr lang="en-US" altLang="zh-CN"/>
          </a:p>
          <a:p>
            <a:r>
              <a:rPr lang="zh-CN" altLang="en-US"/>
              <a:t>如何解决</a:t>
            </a:r>
            <a:r>
              <a:rPr lang="en-US" altLang="zh-CN"/>
              <a:t>?</a:t>
            </a:r>
            <a:r>
              <a:rPr lang="zh-CN" altLang="en-US"/>
              <a:t>具体的方案</a:t>
            </a:r>
            <a:r>
              <a:rPr lang="en-US" altLang="zh-CN"/>
              <a:t>,</a:t>
            </a:r>
            <a:r>
              <a:rPr lang="zh-CN" altLang="en-US"/>
              <a:t>需要用到哪些技术</a:t>
            </a:r>
            <a:r>
              <a:rPr lang="en-US" altLang="zh-CN"/>
              <a:t>?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至此</a:t>
            </a:r>
            <a:r>
              <a:rPr lang="en-US" altLang="zh-CN"/>
              <a:t>,</a:t>
            </a:r>
            <a:r>
              <a:rPr lang="zh-CN" altLang="en-US"/>
              <a:t>数据库的设计</a:t>
            </a:r>
            <a:r>
              <a:rPr lang="en-US" altLang="zh-CN"/>
              <a:t>,</a:t>
            </a:r>
            <a:r>
              <a:rPr lang="zh-CN" altLang="en-US"/>
              <a:t>各个模块功能的设计基本成型</a:t>
            </a:r>
            <a:endParaRPr lang="zh-CN" altLang="en-US"/>
          </a:p>
          <a:p>
            <a:endParaRPr lang="en-US" altLang="zh-CN"/>
          </a:p>
        </p:txBody>
      </p:sp>
    </p:spTree>
    <p:custDataLst>
      <p:tags r:id="rId5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88144" y="2438400"/>
            <a:ext cx="53579" cy="189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474" name="矩形 1"/>
          <p:cNvSpPr>
            <a:spLocks noChangeArrowheads="1"/>
          </p:cNvSpPr>
          <p:nvPr/>
        </p:nvSpPr>
        <p:spPr bwMode="auto">
          <a:xfrm>
            <a:off x="387985" y="1535430"/>
            <a:ext cx="993140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 dirty="0">
                <a:solidFill>
                  <a:srgbClr val="5F5560"/>
                </a:solidFill>
                <a:latin typeface="微软雅黑" panose="020B0503020204020204" charset="-122"/>
                <a:ea typeface="微软雅黑" panose="020B0503020204020204" charset="-122"/>
              </a:rPr>
              <a:t>技术</a:t>
            </a:r>
            <a:endParaRPr lang="zh-CN" altLang="en-US" sz="2400" b="1" dirty="0">
              <a:solidFill>
                <a:srgbClr val="5F55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38017" y="348298"/>
            <a:ext cx="2214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技术应用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1325" y="2438400"/>
            <a:ext cx="3218180" cy="33832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SSM+MySql</a:t>
            </a:r>
            <a:r>
              <a:rPr lang="zh-CN" altLang="en-US"/>
              <a:t>架构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Spring </a:t>
            </a:r>
            <a:r>
              <a:rPr lang="zh-CN" altLang="en-US"/>
              <a:t>定时任务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DFA</a:t>
            </a:r>
            <a:r>
              <a:rPr lang="zh-CN" altLang="en-US"/>
              <a:t>算法词汇过滤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poi</a:t>
            </a:r>
            <a:r>
              <a:rPr lang="zh-CN" altLang="en-US"/>
              <a:t>表格处理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bootstrap+echarts</a:t>
            </a:r>
            <a:r>
              <a:rPr lang="zh-CN" altLang="en-US"/>
              <a:t>数据展示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利用读写</a:t>
            </a:r>
            <a:r>
              <a:rPr lang="en-US" altLang="zh-CN"/>
              <a:t>json</a:t>
            </a:r>
            <a:r>
              <a:rPr lang="zh-CN" altLang="en-US"/>
              <a:t>对页面优化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sp>
        <p:nvSpPr>
          <p:cNvPr id="5" name="文本框 1"/>
          <p:cNvSpPr txBox="1"/>
          <p:nvPr/>
        </p:nvSpPr>
        <p:spPr>
          <a:xfrm>
            <a:off x="5634989" y="2438400"/>
            <a:ext cx="3067685" cy="313932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 X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m</a:t>
            </a:r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ind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头脑风暴</a:t>
            </a: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Axure RP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原型制作</a:t>
            </a: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V</a:t>
            </a:r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isio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流程图制作</a:t>
            </a: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MyEclipse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编码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ProcessOn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流程图制作</a:t>
            </a: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微软雅黑" panose="020B0503020204020204" charset="-122"/>
                <a:ea typeface="微软雅黑" panose="020B0503020204020204" charset="-122"/>
              </a:rPr>
              <a:t>Github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版本控制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矩形 1"/>
          <p:cNvSpPr>
            <a:spLocks noChangeArrowheads="1"/>
          </p:cNvSpPr>
          <p:nvPr/>
        </p:nvSpPr>
        <p:spPr bwMode="auto">
          <a:xfrm>
            <a:off x="5664835" y="1535430"/>
            <a:ext cx="993140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 dirty="0">
                <a:solidFill>
                  <a:srgbClr val="5F5560"/>
                </a:solidFill>
                <a:latin typeface="微软雅黑" panose="020B0503020204020204" charset="-122"/>
                <a:ea typeface="微软雅黑" panose="020B0503020204020204" charset="-122"/>
              </a:rPr>
              <a:t>工具</a:t>
            </a:r>
            <a:endParaRPr lang="zh-CN" altLang="en-US" sz="2400" b="1" dirty="0">
              <a:solidFill>
                <a:srgbClr val="5F55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448560" y="2795985"/>
            <a:ext cx="4246880" cy="13220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项目展示</a:t>
            </a:r>
            <a:endParaRPr lang="zh-CN" altLang="en-US" sz="8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1122219" y="0"/>
          <a:ext cx="6633555" cy="68168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0935"/>
                <a:gridCol w="1291580"/>
                <a:gridCol w="423639"/>
                <a:gridCol w="1684221"/>
                <a:gridCol w="1157256"/>
                <a:gridCol w="1115924"/>
              </a:tblGrid>
              <a:tr h="235520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 dirty="0">
                          <a:effectLst/>
                        </a:rPr>
                        <a:t>3</a:t>
                      </a:r>
                      <a:r>
                        <a:rPr lang="zh-CN" altLang="en-US" sz="1500" u="none" strike="noStrike" baseline="0" dirty="0">
                          <a:effectLst/>
                        </a:rPr>
                        <a:t>组</a:t>
                      </a:r>
                      <a:r>
                        <a:rPr lang="en-US" sz="1500" u="none" strike="noStrike" baseline="0" dirty="0" err="1">
                          <a:effectLst/>
                        </a:rPr>
                        <a:t>LycorisProject</a:t>
                      </a:r>
                      <a:r>
                        <a:rPr lang="zh-CN" altLang="en-US" sz="1500" u="none" strike="noStrike" baseline="0" dirty="0">
                          <a:effectLst/>
                        </a:rPr>
                        <a:t>业务详情</a:t>
                      </a:r>
                      <a:endParaRPr lang="zh-CN" altLang="en-US" sz="1500" b="1" i="0" u="none" strike="noStrike" baseline="0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244053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序号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业务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分工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工时</a:t>
                      </a:r>
                      <a:r>
                        <a:rPr lang="en-US" altLang="zh-CN" sz="1500" u="none" strike="noStrike" baseline="0">
                          <a:effectLst/>
                        </a:rPr>
                        <a:t>/</a:t>
                      </a:r>
                      <a:r>
                        <a:rPr lang="zh-CN" altLang="en-US" sz="1500" u="none" strike="noStrike" baseline="0">
                          <a:effectLst/>
                        </a:rPr>
                        <a:t>天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用户模块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开始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注册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杨番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2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登录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杨番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修改用户档案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3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浏览记录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杨文章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4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 dirty="0">
                          <a:effectLst/>
                        </a:rPr>
                        <a:t>修改个人资料</a:t>
                      </a:r>
                      <a:endParaRPr lang="zh-CN" altLang="en-US" sz="1500" b="0" i="0" u="none" strike="noStrike" baseline="0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杨文章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标签管理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钟浩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6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收藏管理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钟浩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管理用户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7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添加公司到收藏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钟浩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8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 dirty="0">
                          <a:effectLst/>
                        </a:rPr>
                        <a:t>查询用户</a:t>
                      </a:r>
                      <a:endParaRPr lang="zh-CN" altLang="en-US" sz="1500" b="0" i="0" u="none" strike="noStrike" baseline="0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杨文章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首页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9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 dirty="0">
                          <a:effectLst/>
                        </a:rPr>
                        <a:t>删除用户</a:t>
                      </a:r>
                      <a:endParaRPr lang="zh-CN" altLang="en-US" sz="1500" b="0" i="0" u="none" strike="noStrike" baseline="0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杨文章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4446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 dirty="0">
                          <a:effectLst/>
                        </a:rPr>
                        <a:t>　</a:t>
                      </a:r>
                      <a:endParaRPr lang="zh-CN" altLang="en-US" sz="1500" b="1" i="0" u="none" strike="noStrike" baseline="0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10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首页展示用户能力图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苏上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数据展示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管理公司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展示地区行情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钟浩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12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展示公司列表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苏上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13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条件搜索公司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钟浩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14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 dirty="0">
                          <a:effectLst/>
                        </a:rPr>
                        <a:t>删除公司</a:t>
                      </a:r>
                      <a:endParaRPr lang="zh-CN" altLang="en-US" sz="1500" b="0" i="0" u="none" strike="noStrike" baseline="0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修改公司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16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添加公司</a:t>
                      </a:r>
                      <a:r>
                        <a:rPr lang="en-US" altLang="zh-CN" sz="1500" u="none" strike="noStrike" baseline="0">
                          <a:effectLst/>
                        </a:rPr>
                        <a:t>(</a:t>
                      </a:r>
                      <a:r>
                        <a:rPr lang="zh-CN" altLang="en-US" sz="1500" u="none" strike="noStrike" baseline="0">
                          <a:effectLst/>
                        </a:rPr>
                        <a:t>单条</a:t>
                      </a:r>
                      <a:r>
                        <a:rPr lang="en-US" altLang="zh-CN" sz="1500" u="none" strike="noStrike" baseline="0">
                          <a:effectLst/>
                        </a:rPr>
                        <a:t>)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17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查询公司详情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苏上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数据处理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18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上传表格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张喆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19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下载表格模板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张喆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20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索引添加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林柯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21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索引修改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苏上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22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索引删除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林柯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0.5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23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数据处理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苏上</a:t>
                      </a:r>
                      <a:r>
                        <a:rPr lang="en-US" altLang="zh-CN" sz="1500" u="none" strike="noStrike" baseline="0">
                          <a:effectLst/>
                        </a:rPr>
                        <a:t>,</a:t>
                      </a:r>
                      <a:r>
                        <a:rPr lang="zh-CN" altLang="en-US" sz="1500" u="none" strike="noStrike" baseline="0">
                          <a:effectLst/>
                        </a:rPr>
                        <a:t>林柯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2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24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索引查询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 vMerge="1"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1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25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匹配公司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>
                          <a:effectLst/>
                        </a:rPr>
                        <a:t>1</a:t>
                      </a:r>
                      <a:endParaRPr lang="en-US" altLang="zh-CN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  <a:tr h="22535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　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baseline="0">
                          <a:effectLst/>
                        </a:rPr>
                        <a:t>合计</a:t>
                      </a:r>
                      <a:endParaRPr lang="zh-CN" altLang="en-US" sz="1500" b="0" i="0" u="none" strike="noStrike" baseline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baseline="0" dirty="0">
                          <a:effectLst/>
                        </a:rPr>
                        <a:t>20</a:t>
                      </a:r>
                      <a:endParaRPr lang="en-US" altLang="zh-CN" sz="1500" b="0" i="0" u="none" strike="noStrike" baseline="0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49" marR="6349" marT="6349" marB="0" anchor="ctr"/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448560" y="2795985"/>
            <a:ext cx="4246880" cy="13220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项目展示</a:t>
            </a:r>
            <a:endParaRPr lang="zh-CN" altLang="en-US" sz="8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3495" y="1400175"/>
            <a:ext cx="9195435" cy="45300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0" y="1299845"/>
            <a:ext cx="9167495" cy="45313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0" y="1245235"/>
            <a:ext cx="9163050" cy="45199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" y="1355725"/>
            <a:ext cx="9181465" cy="45339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" y="1204595"/>
            <a:ext cx="9063355" cy="44684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49885" y="1043940"/>
            <a:ext cx="5974080" cy="1463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zh-CN" sz="2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学员在结业之后面临的第一大问题就是面试</a:t>
            </a:r>
            <a:endParaRPr lang="zh-CN" altLang="zh-CN" sz="24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2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altLang="zh-CN" sz="24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buNone/>
            </a:pPr>
            <a:endParaRPr lang="en-US" altLang="zh-CN" sz="24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548005" y="2506980"/>
            <a:ext cx="8260080" cy="228600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/>
              <a:t>为了应对面试时被问到的技术方面的问题</a:t>
            </a:r>
            <a:r>
              <a:rPr lang="en-US" altLang="zh-CN"/>
              <a:t>,</a:t>
            </a:r>
            <a:r>
              <a:rPr lang="zh-CN" altLang="en-US"/>
              <a:t>大家需要熟</a:t>
            </a:r>
            <a:r>
              <a:rPr lang="zh-CN" altLang="en-US"/>
              <a:t>背面试题</a:t>
            </a:r>
            <a:endParaRPr lang="zh-CN" altLang="en-US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/>
              <a:t>这还不够</a:t>
            </a:r>
            <a:r>
              <a:rPr lang="en-US" altLang="zh-CN"/>
              <a:t>,</a:t>
            </a:r>
            <a:r>
              <a:rPr lang="zh-CN" altLang="en-US"/>
              <a:t>有的公司会对人员这块有特殊的要求</a:t>
            </a:r>
            <a:r>
              <a:rPr lang="en-US" altLang="zh-CN"/>
              <a:t>,</a:t>
            </a:r>
            <a:r>
              <a:rPr lang="zh-CN" altLang="en-US"/>
              <a:t>比如</a:t>
            </a:r>
            <a:r>
              <a:rPr lang="en-US" altLang="zh-CN"/>
              <a:t>:</a:t>
            </a:r>
            <a:r>
              <a:rPr lang="zh-CN" altLang="en-US"/>
              <a:t>对</a:t>
            </a:r>
            <a:r>
              <a:rPr lang="zh-CN" altLang="en-US"/>
              <a:t>学历查证</a:t>
            </a:r>
            <a:endParaRPr lang="zh-CN" altLang="en-US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/>
              <a:t>那么当接到面试邀请时</a:t>
            </a:r>
            <a:r>
              <a:rPr lang="en-US" altLang="zh-CN"/>
              <a:t>,</a:t>
            </a:r>
            <a:r>
              <a:rPr lang="zh-CN" altLang="en-US"/>
              <a:t>如何去准备让多数学员非常头痛</a:t>
            </a:r>
            <a:r>
              <a:rPr lang="en-US" altLang="zh-CN"/>
              <a:t>,</a:t>
            </a:r>
            <a:r>
              <a:rPr lang="zh-CN" altLang="en-US"/>
              <a:t>甚至是即使面试过了</a:t>
            </a:r>
            <a:r>
              <a:rPr lang="en-US" altLang="zh-CN"/>
              <a:t>,</a:t>
            </a:r>
            <a:endParaRPr lang="en-US" altLang="zh-CN"/>
          </a:p>
          <a:p>
            <a:pPr indent="0">
              <a:lnSpc>
                <a:spcPct val="200000"/>
              </a:lnSpc>
              <a:buNone/>
            </a:pPr>
            <a:r>
              <a:rPr lang="zh-CN" altLang="en-US"/>
              <a:t>     却因为其他原因导致没有收到</a:t>
            </a:r>
            <a:r>
              <a:rPr lang="en-US" altLang="zh-CN"/>
              <a:t>offer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15" y="1234440"/>
            <a:ext cx="9138920" cy="45243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88144" y="2438400"/>
            <a:ext cx="53579" cy="189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1146017" y="348298"/>
            <a:ext cx="1198880" cy="7435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总结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45055" y="2174240"/>
            <a:ext cx="423064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组长任务安排不合理</a:t>
            </a:r>
            <a:r>
              <a:rPr lang="en-US" altLang="zh-CN" dirty="0"/>
              <a:t>,</a:t>
            </a:r>
            <a:r>
              <a:rPr lang="zh-CN" altLang="en-US" dirty="0"/>
              <a:t>浪费大量时间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在前期设计阶段还是不够充分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组员不愿意也写不好前端界面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详细设计阶段投入不够</a:t>
            </a:r>
            <a:r>
              <a:rPr lang="en-US" altLang="zh-CN" dirty="0"/>
              <a:t>,</a:t>
            </a:r>
            <a:r>
              <a:rPr lang="zh-CN" altLang="en-US" dirty="0"/>
              <a:t>后期编码吃力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Sql</a:t>
            </a:r>
            <a:r>
              <a:rPr lang="zh-CN" altLang="en-US" dirty="0"/>
              <a:t>语句技术低下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需要扩展知识面</a:t>
            </a:r>
            <a:r>
              <a:rPr lang="en-US" altLang="zh-CN" dirty="0"/>
              <a:t>,</a:t>
            </a:r>
            <a:r>
              <a:rPr lang="zh-CN" altLang="en-US" dirty="0"/>
              <a:t>了解更多的技术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1345" y="2635228"/>
            <a:ext cx="4752975" cy="2072139"/>
          </a:xfrm>
        </p:spPr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053898" y="6328410"/>
            <a:ext cx="1998345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ush Script MT" panose="03060802040406070304" charset="0"/>
              </a:rPr>
              <a:t>Team Lycoris</a:t>
            </a:r>
            <a:endParaRPr lang="en-US" altLang="zh-CN" sz="3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ush Script MT" panose="0306080204040607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原始数据展示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69010" y="6350"/>
            <a:ext cx="10668635" cy="69703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原始数据展示图特写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700" y="683260"/>
            <a:ext cx="9343390" cy="56267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1135" y="2649855"/>
            <a:ext cx="8761095" cy="337058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charset="0"/>
            </a:pPr>
            <a:r>
              <a:rPr lang="en-US" altLang="zh-CN" sz="2400" dirty="0">
                <a:sym typeface="+mn-ea"/>
              </a:rPr>
              <a:t>       </a:t>
            </a:r>
            <a:r>
              <a:rPr lang="zh-CN" altLang="en-US" sz="2400" dirty="0">
                <a:sym typeface="+mn-ea"/>
              </a:rPr>
              <a:t>基于过去老师的面试记录表</a:t>
            </a:r>
            <a:r>
              <a:rPr lang="en-US" altLang="zh-CN" sz="2400" dirty="0">
                <a:sym typeface="+mn-ea"/>
              </a:rPr>
              <a:t>,</a:t>
            </a:r>
            <a:r>
              <a:rPr lang="zh-CN" altLang="en-US" sz="2400" dirty="0">
                <a:sym typeface="+mn-ea"/>
              </a:rPr>
              <a:t>从繁杂口语化的记录中找到有价值的数据</a:t>
            </a:r>
            <a:r>
              <a:rPr lang="en-US" altLang="zh-CN" sz="2400" dirty="0">
                <a:sym typeface="+mn-ea"/>
              </a:rPr>
              <a:t>,</a:t>
            </a:r>
            <a:r>
              <a:rPr lang="zh-CN" altLang="en-US" sz="2400" dirty="0">
                <a:sym typeface="+mn-ea"/>
              </a:rPr>
              <a:t>并用直观的方式呈现</a:t>
            </a:r>
            <a:r>
              <a:rPr lang="en-US" altLang="zh-CN" sz="2400" dirty="0">
                <a:sym typeface="+mn-ea"/>
              </a:rPr>
              <a:t>,</a:t>
            </a:r>
            <a:r>
              <a:rPr lang="zh-CN" altLang="en-US" sz="2400" dirty="0">
                <a:sym typeface="+mn-ea"/>
              </a:rPr>
              <a:t>以让学员们有更充分的面试准备</a:t>
            </a:r>
            <a:endParaRPr lang="zh-CN" altLang="en-US" sz="2400" dirty="0">
              <a:sym typeface="+mn-ea"/>
            </a:endParaRPr>
          </a:p>
          <a:p>
            <a:pPr marL="342900" indent="-342900" algn="just">
              <a:buFont typeface="Wingdings" panose="05000000000000000000" charset="0"/>
              <a:buChar char=""/>
            </a:pPr>
            <a:endParaRPr lang="zh-CN" altLang="en-US" sz="2400" dirty="0"/>
          </a:p>
          <a:p>
            <a:pPr marL="342900" indent="-342900" algn="just">
              <a:buFont typeface="Wingdings" panose="05000000000000000000" charset="0"/>
              <a:buChar char=""/>
            </a:pPr>
            <a:endParaRPr lang="zh-CN" altLang="en-US" sz="2400" dirty="0"/>
          </a:p>
          <a:p>
            <a:pPr marL="342900" indent="-342900" algn="just"/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项目目的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31512" y="1653223"/>
            <a:ext cx="9207104" cy="4095750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8196" name="矩形 10"/>
          <p:cNvSpPr>
            <a:spLocks noChangeArrowheads="1"/>
          </p:cNvSpPr>
          <p:nvPr/>
        </p:nvSpPr>
        <p:spPr bwMode="auto">
          <a:xfrm>
            <a:off x="1152525" y="3937397"/>
            <a:ext cx="2690813" cy="61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en-US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进度把控</a:t>
            </a:r>
            <a:endParaRPr lang="zh-CN" altLang="zh-CN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7" name="矩形 11"/>
          <p:cNvSpPr>
            <a:spLocks noChangeArrowheads="1"/>
          </p:cNvSpPr>
          <p:nvPr/>
        </p:nvSpPr>
        <p:spPr bwMode="auto">
          <a:xfrm>
            <a:off x="5079683" y="2822893"/>
            <a:ext cx="2690813" cy="61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en-US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业务流程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8" name="矩形 12"/>
          <p:cNvSpPr>
            <a:spLocks noChangeArrowheads="1"/>
          </p:cNvSpPr>
          <p:nvPr/>
        </p:nvSpPr>
        <p:spPr bwMode="auto">
          <a:xfrm>
            <a:off x="1152525" y="2900363"/>
            <a:ext cx="2690813" cy="613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en-US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需求分析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9" name="矩形 13"/>
          <p:cNvSpPr>
            <a:spLocks noChangeArrowheads="1"/>
          </p:cNvSpPr>
          <p:nvPr/>
        </p:nvSpPr>
        <p:spPr bwMode="auto">
          <a:xfrm>
            <a:off x="5079683" y="3937397"/>
            <a:ext cx="2690813" cy="1101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en-US" altLang="zh-CN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z="32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产品展示</a:t>
            </a: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 eaLnBrk="1" hangingPunct="1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32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57079" y="429260"/>
            <a:ext cx="1300480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2390" y="1433830"/>
            <a:ext cx="5543550" cy="314134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746" name="图片 3" descr="其它索引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275" y="1487170"/>
            <a:ext cx="4247515" cy="24022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748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1510" y="3467735"/>
            <a:ext cx="5211445" cy="321564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749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2390" y="3749040"/>
            <a:ext cx="4533900" cy="35401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1" name="文本框 1"/>
          <p:cNvSpPr txBox="1"/>
          <p:nvPr/>
        </p:nvSpPr>
        <p:spPr>
          <a:xfrm>
            <a:off x="736283" y="361950"/>
            <a:ext cx="3322637" cy="7010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/>
            <a:r>
              <a:rPr lang="zh-CN" altLang="en-US" sz="40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头脑风暴</a:t>
            </a:r>
            <a:endParaRPr lang="zh-CN" altLang="en-US" sz="4000" b="1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2" name="云形标注 1"/>
          <p:cNvSpPr/>
          <p:nvPr/>
        </p:nvSpPr>
        <p:spPr>
          <a:xfrm>
            <a:off x="2738466" y="2767215"/>
            <a:ext cx="3666490" cy="217551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chemeClr val="bg1"/>
                </a:solidFill>
                <a:uFillTx/>
              </a:rPr>
              <a:t>要做成什么样</a:t>
            </a:r>
            <a:r>
              <a:rPr lang="en-US" altLang="zh-CN" sz="2800">
                <a:solidFill>
                  <a:schemeClr val="bg1"/>
                </a:solidFill>
                <a:uFillTx/>
              </a:rPr>
              <a:t>?</a:t>
            </a:r>
            <a:endParaRPr lang="en-US" altLang="zh-CN" sz="2800">
              <a:solidFill>
                <a:schemeClr val="bg1"/>
              </a:solidFill>
              <a:uFillTx/>
            </a:endParaRPr>
          </a:p>
        </p:txBody>
      </p:sp>
    </p:spTree>
    <p:custDataLst>
      <p:tags r:id="rId5"/>
    </p:custDataLst>
  </p:cSld>
  <p:clrMapOvr>
    <a:masterClrMapping/>
  </p:clrMapOvr>
  <p:transition>
    <p:comb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用例分析</a:t>
            </a:r>
            <a:endParaRPr lang="zh-CN" altLang="en-US" dirty="0"/>
          </a:p>
        </p:txBody>
      </p:sp>
      <p:pic>
        <p:nvPicPr>
          <p:cNvPr id="2" name="图片 1" descr="用例分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5915" y="1358106"/>
            <a:ext cx="4871720" cy="53162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23850" y="1554480"/>
            <a:ext cx="24688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系统所面向的用户群体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业务流程</a:t>
            </a:r>
            <a:endParaRPr lang="zh-CN" altLang="en-US" dirty="0"/>
          </a:p>
        </p:txBody>
      </p:sp>
      <p:pic>
        <p:nvPicPr>
          <p:cNvPr id="5" name="图片 4" descr="主要业务流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99895" y="1440180"/>
            <a:ext cx="5743575" cy="50907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basetag"/>
  <p:tag name="KSO_WM_TEMPLATE_INDEX" val="20164453"/>
</p:tagLst>
</file>

<file path=ppt/tags/tag10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32"/>
  <p:tag name="KSO_WM_SLIDE_INDEX" val="32"/>
  <p:tag name="KSO_WM_SLIDE_ITEM_CNT" val="0"/>
  <p:tag name="KSO_WM_SLIDE_TYPE" val="endPage"/>
  <p:tag name="KSO_WM_BEAUTIFY_FLAG" val="#wm#"/>
</p:tagLst>
</file>

<file path=ppt/tags/tag11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32"/>
  <p:tag name="KSO_WM_SLIDE_INDEX" val="32"/>
  <p:tag name="KSO_WM_SLIDE_ITEM_CNT" val="0"/>
  <p:tag name="KSO_WM_SLIDE_TYPE" val="endPage"/>
  <p:tag name="KSO_WM_BEAUTIFY_FLAG" val="#wm#"/>
</p:tagLst>
</file>

<file path=ppt/tags/tag12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2"/>
  <p:tag name="KSO_WM_SLIDE_INDEX" val="2"/>
  <p:tag name="KSO_WM_SLIDE_ITEM_CNT" val="0"/>
  <p:tag name="KSO_WM_SLIDE_TYPE" val="text"/>
  <p:tag name="KSO_WM_BEAUTIFY_FLAG" val="#wm#"/>
</p:tagLst>
</file>

<file path=ppt/tags/tag13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6"/>
  <p:tag name="KSO_WM_SLIDE_INDEX" val="6"/>
  <p:tag name="KSO_WM_SLIDE_ITEM_CNT" val="0"/>
  <p:tag name="KSO_WM_SLIDE_TYPE" val="contents"/>
  <p:tag name="KSO_WM_BEAUTIFY_FLAG" val="#wm#"/>
</p:tagLst>
</file>

<file path=ppt/tags/tag14.xml><?xml version="1.0" encoding="utf-8"?>
<p:tagLst xmlns:p="http://schemas.openxmlformats.org/presentationml/2006/main">
  <p:tag name="KSO_WM_BEAUTIFY_FLAG" val="#wm#"/>
  <p:tag name="KSO_WM_TEMPLATE_CATEGORY" val="basetag"/>
  <p:tag name="KSO_WM_TEMPLATE_INDEX" val="20163691"/>
</p:tagLst>
</file>

<file path=ppt/tags/tag15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2"/>
  <p:tag name="KSO_WM_SLIDE_INDEX" val="2"/>
  <p:tag name="KSO_WM_SLIDE_ITEM_CNT" val="0"/>
  <p:tag name="KSO_WM_SLIDE_TYPE" val="text"/>
  <p:tag name="KSO_WM_BEAUTIFY_FLAG" val="#wm#"/>
</p:tagLst>
</file>

<file path=ppt/tags/tag16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2"/>
  <p:tag name="KSO_WM_SLIDE_INDEX" val="2"/>
  <p:tag name="KSO_WM_SLIDE_ITEM_CNT" val="0"/>
  <p:tag name="KSO_WM_SLIDE_TYPE" val="text"/>
  <p:tag name="KSO_WM_BEAUTIFY_FLAG" val="#wm#"/>
</p:tagLst>
</file>

<file path=ppt/tags/tag17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2"/>
  <p:tag name="KSO_WM_SLIDE_INDEX" val="2"/>
  <p:tag name="KSO_WM_SLIDE_ITEM_CNT" val="0"/>
  <p:tag name="KSO_WM_SLIDE_TYPE" val="text"/>
  <p:tag name="KSO_WM_BEAUTIFY_FLAG" val="#wm#"/>
</p:tagLst>
</file>

<file path=ppt/tags/tag18.xml><?xml version="1.0" encoding="utf-8"?>
<p:tagLst xmlns:p="http://schemas.openxmlformats.org/presentationml/2006/main">
  <p:tag name="KSO_WM_BEAUTIFY_FLAG" val="#wm#"/>
  <p:tag name="KSO_WM_TEMPLATE_CATEGORY" val="basetag"/>
  <p:tag name="KSO_WM_TEMPLATE_INDEX" val="20163691"/>
</p:tagLst>
</file>

<file path=ppt/tags/tag19.xml><?xml version="1.0" encoding="utf-8"?>
<p:tagLst xmlns:p="http://schemas.openxmlformats.org/presentationml/2006/main">
  <p:tag name="NORDRI TOOLS WATERMARK" val="1toxb2g4"/>
</p:tagLst>
</file>

<file path=ppt/tags/tag2.xml><?xml version="1.0" encoding="utf-8"?>
<p:tagLst xmlns:p="http://schemas.openxmlformats.org/presentationml/2006/main">
  <p:tag name="KSO_WM_TAG_VERSION" val="1.0"/>
  <p:tag name="KSO_WM_TEMPLATE_CATEGORY" val="basetag"/>
  <p:tag name="KSO_WM_TEMPLATE_INDEX" val="20164453"/>
</p:tagLst>
</file>

<file path=ppt/tags/tag20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16"/>
  <p:tag name="KSO_WM_SLIDE_INDEX" val="16"/>
  <p:tag name="KSO_WM_SLIDE_ITEM_CNT" val="0"/>
  <p:tag name="KSO_WM_SLIDE_TYPE" val="text"/>
  <p:tag name="KSO_WM_BEAUTIFY_FLAG" val="#wm#"/>
</p:tagLst>
</file>

<file path=ppt/tags/tag21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22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23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24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25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26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27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28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ags/tag29.xml><?xml version="1.0" encoding="utf-8"?>
<p:tagLst xmlns:p="http://schemas.openxmlformats.org/presentationml/2006/main">
  <p:tag name="NORDRI TOOLS WATERMARK" val="1toxb2g4"/>
</p:tagLst>
</file>

<file path=ppt/tags/tag3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TEMPLATE_THUMBS_INDEX" val="1、6、7、8、9、10、16、18、19、20、21、22、24、25、31、32"/>
  <p:tag name="KSO_WM_BEAUTIFY_FLAG" val="#wm#"/>
</p:tagLst>
</file>

<file path=ppt/tags/tag30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16"/>
  <p:tag name="KSO_WM_SLIDE_INDEX" val="16"/>
  <p:tag name="KSO_WM_SLIDE_ITEM_CNT" val="0"/>
  <p:tag name="KSO_WM_SLIDE_TYPE" val="text"/>
  <p:tag name="KSO_WM_BEAUTIFY_FLAG" val="#wm#"/>
</p:tagLst>
</file>

<file path=ppt/tags/tag31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32"/>
  <p:tag name="KSO_WM_SLIDE_INDEX" val="32"/>
  <p:tag name="KSO_WM_SLIDE_ITEM_CNT" val="0"/>
  <p:tag name="KSO_WM_SLIDE_TYPE" val="endPage"/>
  <p:tag name="KSO_WM_BEAUTIFY_FLAG" val="#wm#"/>
</p:tagLst>
</file>

<file path=ppt/tags/tag4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TEMPLATE_THUMBS_INDEX" val="1、6、7、8、9、10、16、18、19、20、21、22、24、25、31、32"/>
  <p:tag name="KSO_WM_BEAUTIFY_FLAG" val="#wm#"/>
</p:tagLst>
</file>

<file path=ppt/tags/tag5.xml><?xml version="1.0" encoding="utf-8"?>
<p:tagLst xmlns:p="http://schemas.openxmlformats.org/presentationml/2006/main">
  <p:tag name="KSO_WM_TAG_VERSION" val="1.0"/>
  <p:tag name="KSO_WM_TEMPLATE_CATEGORY" val="basetag"/>
  <p:tag name="KSO_WM_TEMPLATE_INDEX" val="20163691"/>
</p:tagLst>
</file>

<file path=ppt/tags/tag6.xml><?xml version="1.0" encoding="utf-8"?>
<p:tagLst xmlns:p="http://schemas.openxmlformats.org/presentationml/2006/main">
  <p:tag name="KSO_WM_TAG_VERSION" val="1.0"/>
  <p:tag name="KSO_WM_TEMPLATE_CATEGORY" val="basetag"/>
  <p:tag name="KSO_WM_TEMPLATE_INDEX" val="20163691"/>
</p:tagLst>
</file>

<file path=ppt/tags/tag7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TEMPLATE_THUMBS_INDEX" val="1、6、7、8、9、10、16、18、19、20、21、22、24、25、31、32"/>
  <p:tag name="KSO_WM_BEAUTIFY_FLAG" val="#wm#"/>
</p:tagLst>
</file>

<file path=ppt/tags/tag8.xml><?xml version="1.0" encoding="utf-8"?>
<p:tagLst xmlns:p="http://schemas.openxmlformats.org/presentationml/2006/main">
  <p:tag name="KSO_WM_TEMPLATE_CATEGORY" val="basetag"/>
  <p:tag name="KSO_WM_TEMPLATE_INDEX" val="20164453"/>
</p:tagLst>
</file>

<file path=ppt/tags/tag9.xml><?xml version="1.0" encoding="utf-8"?>
<p:tagLst xmlns:p="http://schemas.openxmlformats.org/presentationml/2006/main">
  <p:tag name="KSO_WM_TEMPLATE_CATEGORY" val="basetag"/>
  <p:tag name="KSO_WM_TEMPLATE_INDEX" val="20163691"/>
  <p:tag name="KSO_WM_TAG_VERSION" val="1.0"/>
  <p:tag name="KSO_WM_SLIDE_ID" val="basetag20163691_7"/>
  <p:tag name="KSO_WM_SLIDE_INDEX" val="7"/>
  <p:tag name="KSO_WM_SLIDE_ITEM_CNT" val="0"/>
  <p:tag name="KSO_WM_SLIDE_TYPE" val="sectionTitle"/>
  <p:tag name="KSO_WM_BEAUTIFY_FLAG" val="#wm#"/>
</p:tagLst>
</file>

<file path=ppt/theme/theme1.xml><?xml version="1.0" encoding="utf-8"?>
<a:theme xmlns:a="http://schemas.openxmlformats.org/drawingml/2006/main" name="basetag20163691_docer702359.年终巨献大图欧美风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1208</Words>
  <Application>WPS 演示</Application>
  <PresentationFormat>全屏显示(4:3)</PresentationFormat>
  <Paragraphs>449</Paragraphs>
  <Slides>22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5" baseType="lpstr">
      <vt:lpstr>Arial</vt:lpstr>
      <vt:lpstr>宋体</vt:lpstr>
      <vt:lpstr>Wingdings</vt:lpstr>
      <vt:lpstr>Calibri Light</vt:lpstr>
      <vt:lpstr>微软雅黑</vt:lpstr>
      <vt:lpstr>微软雅黑 Light</vt:lpstr>
      <vt:lpstr>Brush Script MT</vt:lpstr>
      <vt:lpstr>Calibri</vt:lpstr>
      <vt:lpstr>Wingdings</vt:lpstr>
      <vt:lpstr>黑体</vt:lpstr>
      <vt:lpstr>Mongolian Baiti</vt:lpstr>
      <vt:lpstr>basetag20163691_docer702359.年终巨献大图欧美风</vt:lpstr>
      <vt:lpstr>1_Office 主题</vt:lpstr>
      <vt:lpstr>PowerPoint 演示文稿</vt:lpstr>
      <vt:lpstr>PowerPoint 演示文稿</vt:lpstr>
      <vt:lpstr>PowerPoint 演示文稿</vt:lpstr>
      <vt:lpstr>PowerPoint 演示文稿</vt:lpstr>
      <vt:lpstr>项目目的</vt:lpstr>
      <vt:lpstr>PowerPoint 演示文稿</vt:lpstr>
      <vt:lpstr>PowerPoint 演示文稿</vt:lpstr>
      <vt:lpstr>用例分析</vt:lpstr>
      <vt:lpstr>业务流程</vt:lpstr>
      <vt:lpstr>业务确定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Shang Su</dc:creator>
  <cp:lastModifiedBy>Asuna</cp:lastModifiedBy>
  <cp:revision>43</cp:revision>
  <dcterms:created xsi:type="dcterms:W3CDTF">2015-05-05T08:02:00Z</dcterms:created>
  <dcterms:modified xsi:type="dcterms:W3CDTF">2018-04-14T15:16:12Z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2052-10.1.0.6029</vt:lpwstr>
  </property>
</Properties>
</file>

<file path=docProps/thumbnail.jpeg>
</file>